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0"/>
  </p:notesMasterIdLst>
  <p:sldIdLst>
    <p:sldId id="693" r:id="rId5"/>
    <p:sldId id="645" r:id="rId6"/>
    <p:sldId id="692" r:id="rId7"/>
    <p:sldId id="691" r:id="rId8"/>
    <p:sldId id="690" r:id="rId9"/>
    <p:sldId id="689" r:id="rId10"/>
    <p:sldId id="256" r:id="rId11"/>
    <p:sldId id="625" r:id="rId12"/>
    <p:sldId id="643" r:id="rId13"/>
    <p:sldId id="648" r:id="rId14"/>
    <p:sldId id="646" r:id="rId15"/>
    <p:sldId id="647" r:id="rId16"/>
    <p:sldId id="491" r:id="rId17"/>
    <p:sldId id="626" r:id="rId18"/>
    <p:sldId id="650" r:id="rId19"/>
    <p:sldId id="627" r:id="rId20"/>
    <p:sldId id="651" r:id="rId21"/>
    <p:sldId id="652" r:id="rId22"/>
    <p:sldId id="653" r:id="rId23"/>
    <p:sldId id="654" r:id="rId24"/>
    <p:sldId id="655" r:id="rId25"/>
    <p:sldId id="656" r:id="rId26"/>
    <p:sldId id="657" r:id="rId27"/>
    <p:sldId id="658" r:id="rId28"/>
    <p:sldId id="659" r:id="rId29"/>
    <p:sldId id="660" r:id="rId30"/>
    <p:sldId id="687" r:id="rId31"/>
    <p:sldId id="662" r:id="rId32"/>
    <p:sldId id="661" r:id="rId33"/>
    <p:sldId id="663" r:id="rId34"/>
    <p:sldId id="664" r:id="rId35"/>
    <p:sldId id="667" r:id="rId36"/>
    <p:sldId id="665" r:id="rId37"/>
    <p:sldId id="649" r:id="rId38"/>
    <p:sldId id="669" r:id="rId39"/>
    <p:sldId id="670" r:id="rId40"/>
    <p:sldId id="671" r:id="rId41"/>
    <p:sldId id="672" r:id="rId42"/>
    <p:sldId id="673" r:id="rId43"/>
    <p:sldId id="675" r:id="rId44"/>
    <p:sldId id="676" r:id="rId45"/>
    <p:sldId id="677" r:id="rId46"/>
    <p:sldId id="678" r:id="rId47"/>
    <p:sldId id="679" r:id="rId48"/>
    <p:sldId id="680" r:id="rId49"/>
    <p:sldId id="684" r:id="rId50"/>
    <p:sldId id="674" r:id="rId51"/>
    <p:sldId id="686" r:id="rId52"/>
    <p:sldId id="683" r:id="rId53"/>
    <p:sldId id="682" r:id="rId54"/>
    <p:sldId id="681" r:id="rId55"/>
    <p:sldId id="685" r:id="rId56"/>
    <p:sldId id="688" r:id="rId57"/>
    <p:sldId id="389" r:id="rId58"/>
    <p:sldId id="276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76AED8E-6A1A-4F4D-A3B1-B3F2BA183D2C}">
          <p14:sldIdLst>
            <p14:sldId id="693"/>
            <p14:sldId id="645"/>
            <p14:sldId id="692"/>
            <p14:sldId id="691"/>
            <p14:sldId id="690"/>
            <p14:sldId id="689"/>
            <p14:sldId id="256"/>
            <p14:sldId id="625"/>
            <p14:sldId id="643"/>
            <p14:sldId id="648"/>
            <p14:sldId id="646"/>
            <p14:sldId id="647"/>
            <p14:sldId id="491"/>
            <p14:sldId id="626"/>
            <p14:sldId id="650"/>
          </p14:sldIdLst>
        </p14:section>
        <p14:section name="Success How" id="{74BB54AD-C8E4-4819-9ACB-8B2B1CE6D784}">
          <p14:sldIdLst>
            <p14:sldId id="627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87"/>
            <p14:sldId id="662"/>
            <p14:sldId id="661"/>
            <p14:sldId id="663"/>
            <p14:sldId id="664"/>
            <p14:sldId id="667"/>
            <p14:sldId id="665"/>
            <p14:sldId id="649"/>
            <p14:sldId id="669"/>
          </p14:sldIdLst>
        </p14:section>
        <p14:section name="Examples" id="{29645A82-FED2-4282-8BB5-5F7F4785AA50}">
          <p14:sldIdLst>
            <p14:sldId id="670"/>
            <p14:sldId id="671"/>
            <p14:sldId id="672"/>
            <p14:sldId id="673"/>
            <p14:sldId id="675"/>
            <p14:sldId id="676"/>
            <p14:sldId id="677"/>
            <p14:sldId id="678"/>
            <p14:sldId id="679"/>
            <p14:sldId id="680"/>
          </p14:sldIdLst>
        </p14:section>
        <p14:section name="Heimdall" id="{177775EA-F457-44AD-98DE-0A3D129C2272}">
          <p14:sldIdLst>
            <p14:sldId id="684"/>
            <p14:sldId id="674"/>
            <p14:sldId id="686"/>
            <p14:sldId id="683"/>
            <p14:sldId id="682"/>
            <p14:sldId id="681"/>
            <p14:sldId id="685"/>
          </p14:sldIdLst>
        </p14:section>
        <p14:section name="Conclusions" id="{834BD5EE-E261-4299-8BEA-5ECF4CCA85BB}">
          <p14:sldIdLst>
            <p14:sldId id="688"/>
            <p14:sldId id="38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21" roundtripDataSignature="AMtx7mj0iG0f13uNPWsFdVdE6BVyD3dq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A3953-E974-49B9-8999-541E69B6FA01}" v="9" dt="2021-11-22T07:09:20.800"/>
    <p1510:client id="{66D390F8-1C52-060B-C87E-CB0519F0BC9D}" v="5" dt="2021-11-22T06:42:41.307"/>
    <p1510:client id="{7CAF9ACC-6B92-8171-D770-3B9985A1C008}" v="1" dt="2021-11-21T18:51:52.730"/>
  </p1510:revLst>
</p1510:revInfo>
</file>

<file path=ppt/tableStyles.xml><?xml version="1.0" encoding="utf-8"?>
<a:tblStyleLst xmlns:a="http://schemas.openxmlformats.org/drawingml/2006/main" def="{A1DC99BB-7DFB-4D21-88AD-20D8CA1BE4D2}">
  <a:tblStyle styleId="{A1DC99BB-7DFB-4D21-88AD-20D8CA1BE4D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2" autoAdjust="0"/>
    <p:restoredTop sz="94660"/>
  </p:normalViewPr>
  <p:slideViewPr>
    <p:cSldViewPr snapToGrid="0">
      <p:cViewPr varScale="1">
        <p:scale>
          <a:sx n="70" d="100"/>
          <a:sy n="70" d="100"/>
        </p:scale>
        <p:origin x="38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12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121" Type="http://customschemas.google.com/relationships/presentationmetadata" Target="meta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7.fntdata"/><Relationship Id="rId124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594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017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098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2916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054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6155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4498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468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8560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50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7495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742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76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703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4023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778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9446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90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303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3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4589" y="1066296"/>
            <a:ext cx="6626822" cy="601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3" name="Google Shape;2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4" name="Google Shape;2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5" name="Google Shape;3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6" name="Google Shape;3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7" name="Google Shape;3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0" name="Google Shape;4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1" name="Google Shape;4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92000" cy="6373091"/>
          </a:xfrm>
          <a:prstGeom prst="rect">
            <a:avLst/>
          </a:prstGeom>
          <a:gradFill>
            <a:gsLst>
              <a:gs pos="0">
                <a:srgbClr val="F5F7FC"/>
              </a:gs>
              <a:gs pos="100000">
                <a:srgbClr val="F2F2F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Google Shape;7;p12" descr="A picture containing objec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58350" y="463080"/>
            <a:ext cx="2019300" cy="2360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CnHyStDZ3_U?feature=oembed" TargetMode="Externa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xkcd.com/349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73390" y="1171278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I could talk about: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28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The Academy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72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11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Intro: Success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do </a:t>
            </a:r>
            <a:r>
              <a:rPr lang="en-GB" sz="44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want 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Big House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Big Car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Attractive partner</a:t>
            </a:r>
          </a:p>
        </p:txBody>
      </p:sp>
    </p:spTree>
    <p:extLst>
      <p:ext uri="{BB962C8B-B14F-4D97-AF65-F5344CB8AC3E}">
        <p14:creationId xmlns:p14="http://schemas.microsoft.com/office/powerpoint/2010/main" val="30658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Intro: Success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do </a:t>
            </a:r>
            <a:r>
              <a:rPr lang="en-GB" sz="44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want 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Grand achievements at Work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Grand achievements in Hobbies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  <a:tabLst/>
              <a:defRPr/>
            </a:pP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Intro: Success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do </a:t>
            </a:r>
            <a:r>
              <a:rPr lang="en-GB" sz="44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want 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Unbridled </a:t>
            </a:r>
            <a:r>
              <a:rPr lang="en-GB" sz="44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fame</a:t>
            </a: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and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fortune</a:t>
            </a: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  <a:tabLst/>
              <a:defRPr/>
            </a:pP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Never-Before-Seen Outtakes of Robin Williams as Genie Revealed in Disney's  'Aladdin' Digital Release - ABC News">
            <a:extLst>
              <a:ext uri="{FF2B5EF4-FFF2-40B4-BE49-F238E27FC236}">
                <a16:creationId xmlns:a16="http://schemas.microsoft.com/office/drawing/2014/main" id="{4B5787A0-8CD2-6587-018C-44211369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54" y="2334628"/>
            <a:ext cx="5801785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691DF-621B-4DD2-EAB3-0C566525D802}"/>
              </a:ext>
            </a:extLst>
          </p:cNvPr>
          <p:cNvSpPr txBox="1"/>
          <p:nvPr/>
        </p:nvSpPr>
        <p:spPr>
          <a:xfrm>
            <a:off x="592244" y="7025823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google.com/search?q=genie+alladin+fame+and+fortune&amp;tbm=isch&amp;ved=2ahUKEwjhp6yGse33AhVE9IUKHfPaBLsQ2-cCegQIABAA&amp;oq=genie+alladin+fame+and+fortune&amp;gs_lcp=CgNpbWcQAzoFCAAQgAQ6BggAEB4QCDoECAAQHjoGCAAQChAYUJQDWIUZYMgaaABwAHgAgAGgAYgBxBGSAQQzLjE1mAEAoAEBqgELZ3dzLXdpei1pbWfAAQE&amp;sclient=img&amp;ei=GyyHYqGuMMTolwTztZPYCw&amp;bih=722&amp;biw=1536&amp;rlz=1C1CHBF_en-GBGB945GB945#imgrc=YbQcECOBApVdsM&amp;imgdii=2fGLJtdG6ANskM</a:t>
            </a:r>
          </a:p>
        </p:txBody>
      </p:sp>
    </p:spTree>
    <p:extLst>
      <p:ext uri="{BB962C8B-B14F-4D97-AF65-F5344CB8AC3E}">
        <p14:creationId xmlns:p14="http://schemas.microsoft.com/office/powerpoint/2010/main" val="210162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Intro: Joy vs Pleasure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nline Media 2" title="George Lucas Explains - What is Happiness ?">
            <a:hlinkClick r:id="" action="ppaction://media"/>
            <a:extLst>
              <a:ext uri="{FF2B5EF4-FFF2-40B4-BE49-F238E27FC236}">
                <a16:creationId xmlns:a16="http://schemas.microsoft.com/office/drawing/2014/main" id="{54002A5E-A407-113B-D71F-75F19381BF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556000" y="1539955"/>
            <a:ext cx="8476331" cy="4789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C85A2F-A610-34AA-C117-1D9FEECADA07}"/>
              </a:ext>
            </a:extLst>
          </p:cNvPr>
          <p:cNvSpPr txBox="1"/>
          <p:nvPr/>
        </p:nvSpPr>
        <p:spPr>
          <a:xfrm>
            <a:off x="376517" y="6453618"/>
            <a:ext cx="699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https://www.youtube.com/watch?v=CnHyStDZ3_U</a:t>
            </a:r>
          </a:p>
        </p:txBody>
      </p:sp>
      <p:sp>
        <p:nvSpPr>
          <p:cNvPr id="9" name="Google Shape;226;g99d0dd0f54_0_0">
            <a:extLst>
              <a:ext uri="{FF2B5EF4-FFF2-40B4-BE49-F238E27FC236}">
                <a16:creationId xmlns:a16="http://schemas.microsoft.com/office/drawing/2014/main" id="{D847AC66-7C68-CB04-6976-4389762B6EEC}"/>
              </a:ext>
            </a:extLst>
          </p:cNvPr>
          <p:cNvSpPr/>
          <p:nvPr/>
        </p:nvSpPr>
        <p:spPr>
          <a:xfrm>
            <a:off x="744644" y="16923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0 – 90 sec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Please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Watch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Fullclip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Yourselves!</a:t>
            </a:r>
          </a:p>
        </p:txBody>
      </p:sp>
    </p:spTree>
    <p:extLst>
      <p:ext uri="{BB962C8B-B14F-4D97-AF65-F5344CB8AC3E}">
        <p14:creationId xmlns:p14="http://schemas.microsoft.com/office/powerpoint/2010/main" val="110658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67726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Success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 a type of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joy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Happiness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through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working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on something of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value</a:t>
            </a:r>
            <a:endParaRPr kumimoji="0" lang="en-GB" sz="2400" b="1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Intro: Success is joy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71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67726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ct val="1000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Questions ?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What: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Joy from working on valuable things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then examples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Intro: Success is joy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1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Vanity section, a bit about me</a:t>
            </a:r>
            <a:endParaRPr lang="en-GB" sz="20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91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661538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I’m older, wiser, and happier than my younger self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Here’s some of my successes at work</a:t>
            </a:r>
            <a:endParaRPr lang="en-GB" sz="20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5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ED6BA-029D-2C9E-C304-3DA4F43E7FB8}"/>
              </a:ext>
            </a:extLst>
          </p:cNvPr>
          <p:cNvSpPr txBox="1"/>
          <p:nvPr/>
        </p:nvSpPr>
        <p:spPr>
          <a:xfrm>
            <a:off x="592245" y="6345524"/>
            <a:ext cx="699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https://www.google.com/search?q=City+Scrawlaz</a:t>
            </a:r>
          </a:p>
        </p:txBody>
      </p:sp>
      <p:pic>
        <p:nvPicPr>
          <p:cNvPr id="3074" name="Picture 2" descr="City Scrawlaz screenshot">
            <a:extLst>
              <a:ext uri="{FF2B5EF4-FFF2-40B4-BE49-F238E27FC236}">
                <a16:creationId xmlns:a16="http://schemas.microsoft.com/office/drawing/2014/main" id="{97C30638-39B7-3222-0667-F54DEDC4A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45" y="2998774"/>
            <a:ext cx="4122364" cy="30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26;g99d0dd0f54_0_0">
            <a:extLst>
              <a:ext uri="{FF2B5EF4-FFF2-40B4-BE49-F238E27FC236}">
                <a16:creationId xmlns:a16="http://schemas.microsoft.com/office/drawing/2014/main" id="{531DF079-4F62-3AE9-C16C-88BFFF13FFFF}"/>
              </a:ext>
            </a:extLst>
          </p:cNvPr>
          <p:cNvSpPr/>
          <p:nvPr/>
        </p:nvSpPr>
        <p:spPr>
          <a:xfrm>
            <a:off x="592244" y="1539955"/>
            <a:ext cx="102540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Winning Dare to be Digital 2004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City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Scrawlaz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753CB-276E-E4FC-1481-F8CF76A0A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404" y="2324755"/>
            <a:ext cx="5425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6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04008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Building the first version of iPlayer with a bunch of guys in 10 weeks…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9C53C-9CCE-5ED9-86FC-F227CD25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5" y="2909362"/>
            <a:ext cx="91725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73390" y="1171278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I could talk about: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28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The Academy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Friday Training</a:t>
            </a:r>
          </a:p>
        </p:txBody>
      </p:sp>
    </p:spTree>
    <p:extLst>
      <p:ext uri="{BB962C8B-B14F-4D97-AF65-F5344CB8AC3E}">
        <p14:creationId xmlns:p14="http://schemas.microsoft.com/office/powerpoint/2010/main" val="2303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04008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Winning Bafta for Education Projects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Colin and Cumberland — John Hardy Music">
            <a:extLst>
              <a:ext uri="{FF2B5EF4-FFF2-40B4-BE49-F238E27FC236}">
                <a16:creationId xmlns:a16="http://schemas.microsoft.com/office/drawing/2014/main" id="{3EDB12B4-6402-8CE9-AC62-247E733C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44" y="2276591"/>
            <a:ext cx="5641637" cy="451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7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04008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Technical Feats in AI: with Cora / Ask Archie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3E5CB-E75B-E1F1-8117-70B9A7617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7" y="2603180"/>
            <a:ext cx="4416755" cy="3837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A0556-DB40-4978-3818-6F26A9921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287" y="2495963"/>
            <a:ext cx="3970676" cy="4653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6A0BAB-8D24-212B-B38E-C48209FD190B}"/>
              </a:ext>
            </a:extLst>
          </p:cNvPr>
          <p:cNvSpPr txBox="1"/>
          <p:nvPr/>
        </p:nvSpPr>
        <p:spPr>
          <a:xfrm>
            <a:off x="-133754" y="6488785"/>
            <a:ext cx="6989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:https://www.computing.co.uk/news/3083722/here-are-the-winners-of-the-uk-it-industry-awards-2019</a:t>
            </a:r>
          </a:p>
        </p:txBody>
      </p:sp>
    </p:spTree>
    <p:extLst>
      <p:ext uri="{BB962C8B-B14F-4D97-AF65-F5344CB8AC3E}">
        <p14:creationId xmlns:p14="http://schemas.microsoft.com/office/powerpoint/2010/main" val="28300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04008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36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And a lot more…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FC1A0-8C8A-7AB1-0130-D859C65D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94" y="2105495"/>
            <a:ext cx="5584690" cy="3979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987FA-24B5-1D21-82E2-A343F3A8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178" y="2618952"/>
            <a:ext cx="4375622" cy="431271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7C711AB-F946-6780-93F2-AE64118A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08" y="3482295"/>
            <a:ext cx="5893340" cy="33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04008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4800" b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Not trying to flex</a:t>
            </a:r>
            <a:endParaRPr kumimoji="0" lang="en-GB" sz="3600" b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476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04008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480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Just saying I’ve had and seen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48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4800" b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SUCCESS </a:t>
            </a:r>
            <a:r>
              <a:rPr kumimoji="0" lang="en-GB" sz="480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kumimoji="0" lang="en-GB" sz="4800" b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NOT-SUCCESS</a:t>
            </a:r>
            <a:endParaRPr kumimoji="0" lang="en-GB" sz="3600" b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738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04008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3600" b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Some less successful things</a:t>
            </a:r>
            <a:endParaRPr kumimoji="0" lang="en-GB" sz="2400" b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Failures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3E133-96EF-5609-FA74-67E16D4A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31" y="2603180"/>
            <a:ext cx="6008432" cy="4009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65C616-1C82-003E-4064-A615E3003655}"/>
              </a:ext>
            </a:extLst>
          </p:cNvPr>
          <p:cNvSpPr txBox="1"/>
          <p:nvPr/>
        </p:nvSpPr>
        <p:spPr>
          <a:xfrm>
            <a:off x="353437" y="6458709"/>
            <a:ext cx="6989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https://en.wikipedia.org/wiki/BBC_Jam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CFE2F-7A92-2A08-CE2A-CFEEC7595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6" y="2528363"/>
            <a:ext cx="4801613" cy="40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04008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480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Common themes…</a:t>
            </a:r>
            <a:endParaRPr kumimoji="0" lang="en-GB" sz="360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Attributes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04008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4800" b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Small Teams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48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Clear Vision</a:t>
            </a:r>
            <a:endParaRPr kumimoji="0" lang="en-GB" sz="4800" b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48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Iterative Development</a:t>
            </a:r>
            <a:br>
              <a:rPr lang="en-GB" sz="48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48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Well bonded Teams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GB" sz="3600" b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Attributes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51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The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There was a Pattern all the success I’ve seen or had</a:t>
            </a:r>
            <a:b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 projects and teams had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things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27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The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1) doing something we valued</a:t>
            </a:r>
            <a:b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Doesn’t need to be physically valued</a:t>
            </a: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everyone needs pride in themselves and there produce</a:t>
            </a: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To give a damn, and not be checked out</a:t>
            </a:r>
          </a:p>
        </p:txBody>
      </p:sp>
    </p:spTree>
    <p:extLst>
      <p:ext uri="{BB962C8B-B14F-4D97-AF65-F5344CB8AC3E}">
        <p14:creationId xmlns:p14="http://schemas.microsoft.com/office/powerpoint/2010/main" val="41364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73390" y="1171278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I could talk about: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28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The Academy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Friday Training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Big Sis/Bro Scheme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72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921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The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2) Everyone felt valued in their work</a:t>
            </a:r>
            <a:b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Not everyone was a genius / ninja coder</a:t>
            </a: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everyone appreciated each other</a:t>
            </a: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everyone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pulled their weight*</a:t>
            </a: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3621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The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according to their abilities / experience / time</a:t>
            </a: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Success is personal, Success is individual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ED2A-BED7-1D8B-2B52-7B68FE49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2" y="3879495"/>
            <a:ext cx="109347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The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3) liked the people around us</a:t>
            </a:r>
            <a:b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Don’t need to go for drinks everyday</a:t>
            </a: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no crazy fights, no name calling, no judgement when mistakes happen</a:t>
            </a: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 all supported each other</a:t>
            </a:r>
            <a:b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(I’m even say cared about each other)</a:t>
            </a:r>
          </a:p>
        </p:txBody>
      </p:sp>
    </p:spTree>
    <p:extLst>
      <p:ext uri="{BB962C8B-B14F-4D97-AF65-F5344CB8AC3E}">
        <p14:creationId xmlns:p14="http://schemas.microsoft.com/office/powerpoint/2010/main" val="2091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The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4) sticking together through the bad until the good</a:t>
            </a:r>
            <a:b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 projects have good and bad moments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Successful teams don’t turn on themselves at the first bump in the road</a:t>
            </a:r>
          </a:p>
        </p:txBody>
      </p:sp>
    </p:spTree>
    <p:extLst>
      <p:ext uri="{BB962C8B-B14F-4D97-AF65-F5344CB8AC3E}">
        <p14:creationId xmlns:p14="http://schemas.microsoft.com/office/powerpoint/2010/main" val="14866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The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-897192" y="812528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716F77F-3F56-2232-5C60-C3DD82C9A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39192"/>
              </p:ext>
            </p:extLst>
          </p:nvPr>
        </p:nvGraphicFramePr>
        <p:xfrm>
          <a:off x="717485" y="1346862"/>
          <a:ext cx="8128000" cy="4389120"/>
        </p:xfrm>
        <a:graphic>
          <a:graphicData uri="http://schemas.openxmlformats.org/drawingml/2006/table">
            <a:tbl>
              <a:tblPr firstRow="1" bandRow="1">
                <a:tableStyleId>{A1DC99BB-7DFB-4D21-88AD-20D8CA1BE4D2}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14465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 doing something of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89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 feeling valued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98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liking the people around you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1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 sticking together through thick and thin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7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 ... repeat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5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 </a:t>
                      </a:r>
                      <a:r>
                        <a:rPr lang="en-GB" sz="3600" strike="sngStrike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profit</a:t>
                      </a: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success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983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1011790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ct val="1000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Questions ?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What: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Joy from working on valuable things</a:t>
            </a:r>
            <a:b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How: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Good teams, working together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Onto Examples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then examples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Success comes from good teams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982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6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Enough about </a:t>
            </a:r>
            <a:r>
              <a:rPr lang="en-GB" sz="6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coding</a:t>
            </a:r>
            <a:r>
              <a:rPr lang="en-GB" sz="6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6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6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lets talk </a:t>
            </a:r>
            <a:r>
              <a:rPr lang="en-GB" sz="6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personal</a:t>
            </a:r>
          </a:p>
        </p:txBody>
      </p:sp>
    </p:spTree>
    <p:extLst>
      <p:ext uri="{BB962C8B-B14F-4D97-AF65-F5344CB8AC3E}">
        <p14:creationId xmlns:p14="http://schemas.microsoft.com/office/powerpoint/2010/main" val="202491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-897192" y="812528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716F77F-3F56-2232-5C60-C3DD82C9AA0B}"/>
              </a:ext>
            </a:extLst>
          </p:cNvPr>
          <p:cNvGraphicFramePr>
            <a:graphicFrameLocks noGrp="1"/>
          </p:cNvGraphicFramePr>
          <p:nvPr/>
        </p:nvGraphicFramePr>
        <p:xfrm>
          <a:off x="717485" y="1346862"/>
          <a:ext cx="8128000" cy="3840480"/>
        </p:xfrm>
        <a:graphic>
          <a:graphicData uri="http://schemas.openxmlformats.org/drawingml/2006/table">
            <a:tbl>
              <a:tblPr firstRow="1" bandRow="1">
                <a:tableStyleId>{A1DC99BB-7DFB-4D21-88AD-20D8CA1BE4D2}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14465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 doing something of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89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 feeling valued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98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liking the people around you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1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 sticking through good / bad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7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 ... repeat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5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 </a:t>
                      </a:r>
                      <a:r>
                        <a:rPr lang="en-GB" sz="3600" strike="sngStrike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profit</a:t>
                      </a: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success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983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8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485644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0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step 1) find and propose someone amazing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7D48E-BDBE-6280-A121-F86052E5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53" y="3195924"/>
            <a:ext cx="4195896" cy="3490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F6D7-1C64-97EB-78E2-E4B1C775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827" y="1539955"/>
            <a:ext cx="2662680" cy="50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513925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step 2) plan wonderful wedding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CBC275-16AC-BD2E-1617-2E1B8CD70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855" y="1159800"/>
            <a:ext cx="4085605" cy="54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73390" y="1171278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8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AWS Certification roadmap</a:t>
            </a:r>
            <a:br>
              <a:rPr lang="en-GB" sz="48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40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Favouring group based deployments</a:t>
            </a:r>
            <a:endParaRPr lang="en-GB" sz="48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8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Growing Best Practice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8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Building Excellence via Eze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Good Security is Good Software</a:t>
            </a:r>
            <a:endParaRPr lang="en-GB" sz="20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0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CI Testing pipelines</a:t>
            </a:r>
            <a:br>
              <a:rPr lang="en-GB" sz="40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40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Azure and GCP training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0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40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183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48375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step 2) cough plus a year delay for some reason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282774-F268-33BE-C251-7AA45030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33" y="933638"/>
            <a:ext cx="4429739" cy="58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822181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Step 3) plan the most amazing multi country 1 month holiday for 2022</a:t>
            </a:r>
            <a:b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Enjoy the time together after 2 years of planning and stress</a:t>
            </a:r>
          </a:p>
        </p:txBody>
      </p:sp>
    </p:spTree>
    <p:extLst>
      <p:ext uri="{BB962C8B-B14F-4D97-AF65-F5344CB8AC3E}">
        <p14:creationId xmlns:p14="http://schemas.microsoft.com/office/powerpoint/2010/main" val="21308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492243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Step 3) or add a new team member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71CAA-E3CF-4D46-0A7A-E6501EE3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1159800"/>
            <a:ext cx="3930064" cy="55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7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492243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Step 3) or add a new team member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98EC6-D78C-D0FA-698E-BB0C91D3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92" y="0"/>
            <a:ext cx="5305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Examples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492243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Step 4) then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2 days later leave for </a:t>
            </a:r>
            <a:r>
              <a:rPr lang="en-GB" sz="44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“work”</a:t>
            </a:r>
            <a:b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At a </a:t>
            </a:r>
            <a:r>
              <a:rPr lang="en-GB" sz="44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5 star</a:t>
            </a: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hotel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en-GB" sz="44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Malaga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7AAAD-A850-AA97-65E8-66DFA99B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32" y="0"/>
            <a:ext cx="5150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The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-897192" y="812528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716F77F-3F56-2232-5C60-C3DD82C9A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998263"/>
              </p:ext>
            </p:extLst>
          </p:nvPr>
        </p:nvGraphicFramePr>
        <p:xfrm>
          <a:off x="717485" y="1346862"/>
          <a:ext cx="8128000" cy="4267200"/>
        </p:xfrm>
        <a:graphic>
          <a:graphicData uri="http://schemas.openxmlformats.org/drawingml/2006/table">
            <a:tbl>
              <a:tblPr firstRow="1" bandRow="1">
                <a:tableStyleId>{A1DC99BB-7DFB-4D21-88AD-20D8CA1BE4D2}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14465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 doing something of value</a:t>
                      </a:r>
                      <a:b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Hell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89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 feeling valued</a:t>
                      </a:r>
                      <a:b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Every day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98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liking the people around you</a:t>
                      </a:r>
                      <a:b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Yup, Even the smelly new one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1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 sticking through good / bad</a:t>
                      </a:r>
                    </a:p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And it was worth every moment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73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5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Heimdall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6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Enough about </a:t>
            </a:r>
            <a:r>
              <a:rPr lang="en-GB" sz="6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me</a:t>
            </a:r>
            <a:r>
              <a:rPr lang="en-GB" sz="6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6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lets talk about </a:t>
            </a:r>
            <a:r>
              <a:rPr lang="en-GB" sz="6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Liam</a:t>
            </a:r>
          </a:p>
        </p:txBody>
      </p:sp>
    </p:spTree>
    <p:extLst>
      <p:ext uri="{BB962C8B-B14F-4D97-AF65-F5344CB8AC3E}">
        <p14:creationId xmlns:p14="http://schemas.microsoft.com/office/powerpoint/2010/main" val="24599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Heimdall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6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206E2-18F8-EBD5-BCEC-BA0086FB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8587"/>
            <a:ext cx="7661964" cy="47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Heimdall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6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226;g99d0dd0f54_0_0">
            <a:extLst>
              <a:ext uri="{FF2B5EF4-FFF2-40B4-BE49-F238E27FC236}">
                <a16:creationId xmlns:a16="http://schemas.microsoft.com/office/drawing/2014/main" id="{1A981CDA-5B1D-10C1-B70F-AD405F8FF3D8}"/>
              </a:ext>
            </a:extLst>
          </p:cNvPr>
          <p:cNvSpPr/>
          <p:nvPr/>
        </p:nvSpPr>
        <p:spPr>
          <a:xfrm>
            <a:off x="592244" y="1539955"/>
            <a:ext cx="948501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Heimdall is a internal security scanning tool for:</a:t>
            </a:r>
            <a:b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  <a:tabLst/>
              <a:defRPr/>
            </a:pPr>
            <a:r>
              <a:rPr lang="en-GB" sz="44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Every</a:t>
            </a: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project in sky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  <a:tabLst/>
              <a:defRPr/>
            </a:pPr>
            <a:r>
              <a:rPr lang="en-GB" sz="44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Every</a:t>
            </a: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repo in sky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  <a:tabLst/>
              <a:defRPr/>
            </a:pPr>
            <a:r>
              <a:rPr lang="en-GB" sz="44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Every</a:t>
            </a: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team in sky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  <a:tabLst/>
              <a:defRPr/>
            </a:pP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325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Heimdall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617620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Heimdall Sky Project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 just a few months the team has created…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B2A6F-BFF7-F2E5-8E94-6D2C9586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215" y="1778639"/>
            <a:ext cx="4228816" cy="26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73390" y="1086436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6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Or…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6600" b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6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en-GB" sz="6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ideas </a:t>
            </a:r>
            <a:r>
              <a:rPr lang="en-GB" sz="6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behind it all</a:t>
            </a:r>
          </a:p>
        </p:txBody>
      </p:sp>
    </p:spTree>
    <p:extLst>
      <p:ext uri="{BB962C8B-B14F-4D97-AF65-F5344CB8AC3E}">
        <p14:creationId xmlns:p14="http://schemas.microsoft.com/office/powerpoint/2010/main" val="28584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Heimdall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921163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40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large fully featured react website</a:t>
            </a:r>
            <a:br>
              <a:rPr lang="en-GB" sz="40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GB" sz="40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40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DB managing thousands of project’s</a:t>
            </a:r>
            <a:br>
              <a:rPr lang="en-GB" sz="40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GB" sz="40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40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Backend systems for ingesting / scanning thousands of projects</a:t>
            </a:r>
          </a:p>
        </p:txBody>
      </p:sp>
    </p:spTree>
    <p:extLst>
      <p:ext uri="{BB962C8B-B14F-4D97-AF65-F5344CB8AC3E}">
        <p14:creationId xmlns:p14="http://schemas.microsoft.com/office/powerpoint/2010/main" val="18494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The Pattern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-897192" y="812528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716F77F-3F56-2232-5C60-C3DD82C9A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425476"/>
              </p:ext>
            </p:extLst>
          </p:nvPr>
        </p:nvGraphicFramePr>
        <p:xfrm>
          <a:off x="717484" y="1346862"/>
          <a:ext cx="9595439" cy="5364480"/>
        </p:xfrm>
        <a:graphic>
          <a:graphicData uri="http://schemas.openxmlformats.org/drawingml/2006/table">
            <a:tbl>
              <a:tblPr firstRow="1" bandRow="1">
                <a:tableStyleId>{A1DC99BB-7DFB-4D21-88AD-20D8CA1BE4D2}</a:tableStyleId>
              </a:tblPr>
              <a:tblGrid>
                <a:gridCol w="9595439">
                  <a:extLst>
                    <a:ext uri="{9D8B030D-6E8A-4147-A177-3AD203B41FA5}">
                      <a16:colId xmlns:a16="http://schemas.microsoft.com/office/drawing/2014/main" val="3914465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 doing something of value</a:t>
                      </a:r>
                      <a:b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Most definitely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89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 feeling valued</a:t>
                      </a:r>
                      <a:b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Everyday, we know/told it’s important</a:t>
                      </a:r>
                      <a:b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GB" sz="3600" i="1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and success breeds more features requests</a:t>
                      </a: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Wingdings" panose="05000000000000000000" pitchFamily="2" charset="2"/>
                        </a:rPr>
                        <a:t>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98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liking the people around you</a:t>
                      </a:r>
                      <a:b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Yup, it’s a great team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1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 sticking through good / bad</a:t>
                      </a:r>
                    </a:p>
                    <a:p>
                      <a:r>
                        <a:rPr lang="en-GB" sz="3600" dirty="0">
                          <a:solidFill>
                            <a:srgbClr val="082F4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It’s had highs and lows, but it’s working great and I’m so proud</a:t>
                      </a:r>
                      <a:endParaRPr lang="en-GB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73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6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1011790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ct val="1000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Questions ?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What: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Joy from working on valuable things</a:t>
            </a:r>
            <a:b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How: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Good teams, working together</a:t>
            </a:r>
            <a:b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Here: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Good people, doing good things</a:t>
            </a:r>
            <a:endParaRPr kumimoji="0" lang="en-GB" sz="240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Success: We have Success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9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Success for next project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-897192" y="812528"/>
            <a:ext cx="10761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26;g99d0dd0f54_0_0">
            <a:extLst>
              <a:ext uri="{FF2B5EF4-FFF2-40B4-BE49-F238E27FC236}">
                <a16:creationId xmlns:a16="http://schemas.microsoft.com/office/drawing/2014/main" id="{7DD0844E-9125-E6F0-0C2C-BF4374A7CAEE}"/>
              </a:ext>
            </a:extLst>
          </p:cNvPr>
          <p:cNvSpPr/>
          <p:nvPr/>
        </p:nvSpPr>
        <p:spPr>
          <a:xfrm>
            <a:off x="592245" y="1539955"/>
            <a:ext cx="1011790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ct val="1000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Hopefully these observations and musings help you find success at work and life</a:t>
            </a:r>
          </a:p>
          <a:p>
            <a:pPr>
              <a:buSzPct val="1000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Success is working with others to find joy</a:t>
            </a:r>
          </a:p>
          <a:p>
            <a:pPr>
              <a:buSzPct val="1000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ct val="1000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Ta Anthony</a:t>
            </a:r>
          </a:p>
        </p:txBody>
      </p:sp>
    </p:spTree>
    <p:extLst>
      <p:ext uri="{BB962C8B-B14F-4D97-AF65-F5344CB8AC3E}">
        <p14:creationId xmlns:p14="http://schemas.microsoft.com/office/powerpoint/2010/main" val="39623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I’ve been Anthony </a:t>
            </a:r>
            <a:r>
              <a:rPr lang="en-GB" sz="2800" i="1" dirty="0"/>
              <a:t>“Zapper”</a:t>
            </a:r>
            <a:r>
              <a:rPr lang="en-GB" sz="2800" dirty="0"/>
              <a:t> M</a:t>
            </a:r>
            <a:r>
              <a:rPr lang="en-GB" sz="2800" baseline="30000" dirty="0"/>
              <a:t>c</a:t>
            </a:r>
            <a:r>
              <a:rPr lang="en-GB" sz="2800" dirty="0"/>
              <a:t>Kale</a:t>
            </a:r>
            <a:br>
              <a:rPr lang="en-GB" sz="2800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Hopefully I’ve </a:t>
            </a:r>
            <a:r>
              <a:rPr lang="en-GB" sz="2800" dirty="0"/>
              <a:t>Educated, Informed, and even Entertained</a:t>
            </a:r>
            <a:br>
              <a:rPr lang="en-GB" sz="2800" dirty="0"/>
            </a:br>
            <a:br>
              <a:rPr lang="en-GB" sz="2800" dirty="0"/>
            </a:br>
            <a:r>
              <a:rPr lang="en-GB" sz="2800" b="1" dirty="0"/>
              <a:t>Good</a:t>
            </a:r>
            <a:r>
              <a:rPr lang="en-GB" sz="2800" dirty="0"/>
              <a:t> Testing is </a:t>
            </a:r>
            <a:r>
              <a:rPr lang="en-GB" sz="2800" b="1" dirty="0"/>
              <a:t>Good</a:t>
            </a:r>
            <a:r>
              <a:rPr lang="en-GB" sz="2800" dirty="0"/>
              <a:t> Security is </a:t>
            </a:r>
            <a:r>
              <a:rPr lang="en-GB" sz="2800" b="1" dirty="0"/>
              <a:t>Good</a:t>
            </a:r>
            <a:r>
              <a:rPr lang="en-GB" sz="2800" dirty="0"/>
              <a:t> software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227;g99d0dd0f54_0_0">
            <a:extLst>
              <a:ext uri="{FF2B5EF4-FFF2-40B4-BE49-F238E27FC236}">
                <a16:creationId xmlns:a16="http://schemas.microsoft.com/office/drawing/2014/main" id="{32B84BC2-8887-44B7-B89A-77DA4EB0B7DE}"/>
              </a:ext>
            </a:extLst>
          </p:cNvPr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8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"/>
          <p:cNvSpPr txBox="1"/>
          <p:nvPr/>
        </p:nvSpPr>
        <p:spPr>
          <a:xfrm>
            <a:off x="1921603" y="2854703"/>
            <a:ext cx="60721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Thank you 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4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72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Now for something completely </a:t>
            </a:r>
            <a:r>
              <a:rPr lang="en-GB" sz="72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39297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7BB2F-B358-4B70-B66B-11A92143B034}"/>
              </a:ext>
            </a:extLst>
          </p:cNvPr>
          <p:cNvSpPr txBox="1"/>
          <p:nvPr/>
        </p:nvSpPr>
        <p:spPr>
          <a:xfrm>
            <a:off x="411585" y="258901"/>
            <a:ext cx="6072188" cy="86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GB" sz="6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Kickoff</a:t>
            </a:r>
            <a:r>
              <a:rPr lang="en-GB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6CDD1-3E43-443A-9861-2046AF17A13C}"/>
              </a:ext>
            </a:extLst>
          </p:cNvPr>
          <p:cNvSpPr txBox="1"/>
          <p:nvPr/>
        </p:nvSpPr>
        <p:spPr>
          <a:xfrm>
            <a:off x="411585" y="4948662"/>
            <a:ext cx="6072188" cy="156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McKale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Principal Engineer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20/05/2022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3506C-7DB5-45FE-9D73-6EFA3FF86838}"/>
              </a:ext>
            </a:extLst>
          </p:cNvPr>
          <p:cNvSpPr txBox="1"/>
          <p:nvPr/>
        </p:nvSpPr>
        <p:spPr>
          <a:xfrm>
            <a:off x="411584" y="2282868"/>
            <a:ext cx="9627361" cy="815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en-GB" sz="4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Anatomy of Success</a:t>
            </a: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Intro: Success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pic>
        <p:nvPicPr>
          <p:cNvPr id="2" name="Picture 2" descr="Success">
            <a:extLst>
              <a:ext uri="{FF2B5EF4-FFF2-40B4-BE49-F238E27FC236}">
                <a16:creationId xmlns:a16="http://schemas.microsoft.com/office/drawing/2014/main" id="{6FB873BE-B877-FC4E-B247-66E15644A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773" y="1346862"/>
            <a:ext cx="3983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uccess">
            <a:extLst>
              <a:ext uri="{FF2B5EF4-FFF2-40B4-BE49-F238E27FC236}">
                <a16:creationId xmlns:a16="http://schemas.microsoft.com/office/drawing/2014/main" id="{23D6D94D-E5C1-04B6-2BE8-73080B303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52" y="-1866509"/>
            <a:ext cx="3983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520D18-7D65-ADD6-01AF-C4BE6D9560F9}"/>
              </a:ext>
            </a:extLst>
          </p:cNvPr>
          <p:cNvSpPr/>
          <p:nvPr/>
        </p:nvSpPr>
        <p:spPr>
          <a:xfrm>
            <a:off x="5739319" y="-865762"/>
            <a:ext cx="4319081" cy="27626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F1D54-044B-BBBD-968A-96A71D091834}"/>
              </a:ext>
            </a:extLst>
          </p:cNvPr>
          <p:cNvSpPr/>
          <p:nvPr/>
        </p:nvSpPr>
        <p:spPr>
          <a:xfrm>
            <a:off x="1503750" y="5111547"/>
            <a:ext cx="4319081" cy="27626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EF733-5BDE-EE3E-2A1C-7FBF440EB71B}"/>
              </a:ext>
            </a:extLst>
          </p:cNvPr>
          <p:cNvSpPr txBox="1"/>
          <p:nvPr/>
        </p:nvSpPr>
        <p:spPr>
          <a:xfrm>
            <a:off x="8008296" y="5544311"/>
            <a:ext cx="609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https://xkcd.com/349/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55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Intro: Success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D5D6871A-54B9-D453-09EF-7A180C2D3396}"/>
              </a:ext>
            </a:extLst>
          </p:cNvPr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4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is success 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  <a:tabLst/>
              <a:defRPr/>
            </a:pPr>
            <a:endParaRPr lang="en-GB" sz="44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210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ody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50745287EEBC42B15120CE6AF2921C" ma:contentTypeVersion="10" ma:contentTypeDescription="Create a new document." ma:contentTypeScope="" ma:versionID="facf5fad01900dc768ae8bb523b8e328">
  <xsd:schema xmlns:xsd="http://www.w3.org/2001/XMLSchema" xmlns:xs="http://www.w3.org/2001/XMLSchema" xmlns:p="http://schemas.microsoft.com/office/2006/metadata/properties" xmlns:ns2="fc39ede9-d662-4214-abef-05075cb9f20d" xmlns:ns3="39053a48-3087-4d98-913b-d6df0910e790" targetNamespace="http://schemas.microsoft.com/office/2006/metadata/properties" ma:root="true" ma:fieldsID="4eccccb6594ec463ffaefad14dc9d13e" ns2:_="" ns3:_="">
    <xsd:import namespace="fc39ede9-d662-4214-abef-05075cb9f20d"/>
    <xsd:import namespace="39053a48-3087-4d98-913b-d6df0910e79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9ede9-d662-4214-abef-05075cb9f2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053a48-3087-4d98-913b-d6df0910e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c39ede9-d662-4214-abef-05075cb9f20d">
      <UserInfo>
        <DisplayName>Pablo Guilamo</DisplayName>
        <AccountId>61</AccountId>
        <AccountType/>
      </UserInfo>
      <UserInfo>
        <DisplayName>Peter Hunter</DisplayName>
        <AccountId>75</AccountId>
        <AccountType/>
      </UserInfo>
      <UserInfo>
        <DisplayName>Anthony McKale</DisplayName>
        <AccountId>71</AccountId>
        <AccountType/>
      </UserInfo>
      <UserInfo>
        <DisplayName>Vinaya Sheshadri</DisplayName>
        <AccountId>28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D6AE8F-19CF-4594-9068-9BA1990DBC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39ede9-d662-4214-abef-05075cb9f20d"/>
    <ds:schemaRef ds:uri="39053a48-3087-4d98-913b-d6df0910e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25B32D-596C-4132-837C-754E77CD78EC}">
  <ds:schemaRefs>
    <ds:schemaRef ds:uri="http://purl.org/dc/terms/"/>
    <ds:schemaRef ds:uri="http://purl.org/dc/dcmitype/"/>
    <ds:schemaRef ds:uri="367f9480-5eac-4e72-9c26-27db9ea456de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9f7df9b7-97a3-446c-a44e-dbae37ef0b61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fc39ede9-d662-4214-abef-05075cb9f20d"/>
  </ds:schemaRefs>
</ds:datastoreItem>
</file>

<file path=customXml/itemProps3.xml><?xml version="1.0" encoding="utf-8"?>
<ds:datastoreItem xmlns:ds="http://schemas.openxmlformats.org/officeDocument/2006/customXml" ds:itemID="{7658AFD5-0CE3-4290-B697-70AF88112F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3833</TotalTime>
  <Words>1191</Words>
  <Application>Microsoft Office PowerPoint</Application>
  <PresentationFormat>Widescreen</PresentationFormat>
  <Paragraphs>223</Paragraphs>
  <Slides>55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Open Sans</vt:lpstr>
      <vt:lpstr>Body Slides</vt:lpstr>
      <vt:lpstr>…</vt:lpstr>
      <vt:lpstr>…</vt:lpstr>
      <vt:lpstr>…</vt:lpstr>
      <vt:lpstr>…</vt:lpstr>
      <vt:lpstr>…</vt:lpstr>
      <vt:lpstr>…</vt:lpstr>
      <vt:lpstr>PowerPoint Presentation</vt:lpstr>
      <vt:lpstr>Intro: Success</vt:lpstr>
      <vt:lpstr>Intro: Success</vt:lpstr>
      <vt:lpstr>Intro: Success</vt:lpstr>
      <vt:lpstr>Intro: Success</vt:lpstr>
      <vt:lpstr>Intro: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Success: The Pattern</vt:lpstr>
      <vt:lpstr>Success: The Pattern</vt:lpstr>
      <vt:lpstr>Success: The Pattern</vt:lpstr>
      <vt:lpstr>Success: The Pattern</vt:lpstr>
      <vt:lpstr>Success: The Pattern</vt:lpstr>
      <vt:lpstr>Success: The Pattern</vt:lpstr>
      <vt:lpstr>Success: The Pattern</vt:lpstr>
      <vt:lpstr>PowerPoint Presentation</vt:lpstr>
      <vt:lpstr>Success: Examples</vt:lpstr>
      <vt:lpstr>Success: Pattern</vt:lpstr>
      <vt:lpstr>Success: Examples</vt:lpstr>
      <vt:lpstr>Success: Examples</vt:lpstr>
      <vt:lpstr>Success: Examples</vt:lpstr>
      <vt:lpstr>Success: Examples</vt:lpstr>
      <vt:lpstr>Success: Examples</vt:lpstr>
      <vt:lpstr>Success: Examples</vt:lpstr>
      <vt:lpstr>Success: Examples</vt:lpstr>
      <vt:lpstr>Success: The Pattern</vt:lpstr>
      <vt:lpstr>Success: Heimdall</vt:lpstr>
      <vt:lpstr>Success: Heimdall</vt:lpstr>
      <vt:lpstr>Success: Heimdall</vt:lpstr>
      <vt:lpstr>Success: Heimdall</vt:lpstr>
      <vt:lpstr>Success: Heimdall</vt:lpstr>
      <vt:lpstr>Success: The Pattern</vt:lpstr>
      <vt:lpstr>PowerPoint Presentation</vt:lpstr>
      <vt:lpstr>Success for next project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Hannaford</dc:creator>
  <cp:lastModifiedBy>Anthony McKale</cp:lastModifiedBy>
  <cp:revision>36</cp:revision>
  <dcterms:created xsi:type="dcterms:W3CDTF">2020-04-16T10:42:13Z</dcterms:created>
  <dcterms:modified xsi:type="dcterms:W3CDTF">2022-05-20T09:41:18Z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0x0101007250745287EEBC42B15120CE6AF2921C</vt:lpwstr>
  </property>
</Properties>
</file>